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2" r:id="rId10"/>
    <p:sldId id="263" r:id="rId11"/>
    <p:sldId id="264" r:id="rId12"/>
    <p:sldId id="265" r:id="rId13"/>
    <p:sldId id="271" r:id="rId14"/>
    <p:sldId id="272" r:id="rId15"/>
    <p:sldId id="266" r:id="rId16"/>
    <p:sldId id="267" r:id="rId17"/>
    <p:sldId id="268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01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7818a7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用定义求函数在某点处的导数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7f3487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导数的几何意义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1_1#ad85cfa2e?vop=1&amp;pid=f7f348762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11_1#ad85cfa2e?vop=1&amp;pid=f7f34876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_1#ad85cfa2e.bracket?vop=1&amp;pid=f7f348762&amp;color=0,0,0&amp;vpa=4"/>
          <p:cNvSpPr/>
          <p:nvPr/>
        </p:nvSpPr>
        <p:spPr>
          <a:xfrm>
            <a:off x="960828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1_2#ad85cfa2e.choices?vop=1&amp;pid=f7f348762&amp;color=0,0,0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58872" algn="l"/>
                    <a:tab pos="5457444" algn="l"/>
                    <a:tab pos="8090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1_2#ad85cfa2e.choices?vop=1&amp;pid=f7f34876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3_1#ad85cfa2e?vop=1&amp;pid=f7f348762&amp;color=0,0,0&amp;bbb=1"/>
              <p:cNvSpPr/>
              <p:nvPr/>
            </p:nvSpPr>
            <p:spPr>
              <a:xfrm>
                <a:off x="832104" y="229108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切线斜率为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13_1#ad85cfa2e?vop=1&amp;pid=f7f34876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4_1#33d90e72f?vop=1&amp;pid=f7f348762&amp;color=0,0,0&amp;bt=1&amp;bbb=1&amp;hb=1"/>
              <p:cNvSpPr/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为可导函数且满足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14_1#33d90e72f?vop=1&amp;pid=f7f34876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blipFill>
                <a:blip r:embed="rId3"/>
                <a:stretch>
                  <a:fillRect l="-1389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33d90e72f.bracket?vop=1&amp;pid=f7f348762&amp;color=0,0,0&amp;vpa=5"/>
          <p:cNvSpPr/>
          <p:nvPr/>
        </p:nvSpPr>
        <p:spPr>
          <a:xfrm>
            <a:off x="1015460" y="19653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4_2#33d90e72f.choices?vop=1&amp;pid=f7f348762&amp;color=0,0,0&amp;bbb=1"/>
              <p:cNvSpPr/>
              <p:nvPr/>
            </p:nvSpPr>
            <p:spPr>
              <a:xfrm>
                <a:off x="832104" y="238023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3748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4_2#33d90e72f.choices?vop=1&amp;pid=f7f34876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0232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6_1#33d90e72f?vop=1&amp;pid=f7f348762&amp;color=0,0,0&amp;bbb=1"/>
              <p:cNvSpPr/>
              <p:nvPr/>
            </p:nvSpPr>
            <p:spPr>
              <a:xfrm>
                <a:off x="832104" y="2740849"/>
                <a:ext cx="10533888" cy="2602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【解析】由导数的几何意义，可知曲线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据导数概念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16_1#33d90e72f?vop=1&amp;pid=f7f34876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0849"/>
                <a:ext cx="10533888" cy="2602230"/>
              </a:xfrm>
              <a:prstGeom prst="rect">
                <a:avLst/>
              </a:prstGeom>
              <a:blipFill>
                <a:blip r:embed="rId5"/>
                <a:stretch>
                  <a:fillRect l="-1389" b="-53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7_1#bf1ebed9e?vop=1&amp;pid=f7f348762&amp;color=0,0,0&amp;bt=1&amp;bbb=1"/>
              <p:cNvSpPr/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的切线方程为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7_1#bf1ebed9e?vop=1&amp;pid=f7f34876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8_1#bf1ebed9e.blank?vop=1&amp;pid=f7f348762&amp;color=0,0,0&amp;vpa=6&amp;bbb=1"/>
              <p:cNvSpPr/>
              <p:nvPr/>
            </p:nvSpPr>
            <p:spPr>
              <a:xfrm>
                <a:off x="5847969" y="1644395"/>
                <a:ext cx="3447542" cy="273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8_1#bf1ebed9e.blank?vop=1&amp;pid=f7f348762&amp;color=0,0,0&amp;vpa=6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969" y="1644395"/>
                <a:ext cx="3447542" cy="273495"/>
              </a:xfrm>
              <a:prstGeom prst="rect">
                <a:avLst/>
              </a:prstGeom>
              <a:blipFill>
                <a:blip r:embed="rId4"/>
                <a:stretch>
                  <a:fillRect l="-707" t="-28889" r="-707" b="-5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EX.19_1#bf1ebed9e?vop=1&amp;pid=f7f348762&amp;color=0,0,0&amp;bbb=1&amp;hb=1">
                <a:extLst>
                  <a:ext uri="{FF2B5EF4-FFF2-40B4-BE49-F238E27FC236}">
                    <a16:creationId xmlns:a16="http://schemas.microsoft.com/office/drawing/2014/main" id="{425814B9-DE25-7857-2F10-F79DBB05A401}"/>
                  </a:ext>
                </a:extLst>
              </p:cNvPr>
              <p:cNvSpPr/>
              <p:nvPr/>
            </p:nvSpPr>
            <p:spPr>
              <a:xfrm>
                <a:off x="832104" y="1568516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先利用导数的定义求出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由导数的几何意义可得切线的斜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再由切线过点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表示出切线的斜率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则可得到斜率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进而可求出切线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EX.19_1#bf1ebed9e?vop=1&amp;pid=f7f348762&amp;color=0,0,0&amp;bbb=1&amp;hb=1">
                <a:extLst>
                  <a:ext uri="{FF2B5EF4-FFF2-40B4-BE49-F238E27FC236}">
                    <a16:creationId xmlns:a16="http://schemas.microsoft.com/office/drawing/2014/main" id="{425814B9-DE25-7857-2F10-F79DBB05A4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8516"/>
                <a:ext cx="10533888" cy="1189355"/>
              </a:xfrm>
              <a:prstGeom prst="rect">
                <a:avLst/>
              </a:prstGeom>
              <a:blipFill>
                <a:blip r:embed="rId2"/>
                <a:stretch>
                  <a:fillRect l="-1389" r="-926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158225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20_1#bf1ebed9e?vop=1&amp;pid=f7f348762&amp;color=0,0,0&amp;bbb=1">
                <a:extLst>
                  <a:ext uri="{FF2B5EF4-FFF2-40B4-BE49-F238E27FC236}">
                    <a16:creationId xmlns:a16="http://schemas.microsoft.com/office/drawing/2014/main" id="{D5B68D89-7F37-F5DC-F701-2B0747007425}"/>
                  </a:ext>
                </a:extLst>
              </p:cNvPr>
              <p:cNvSpPr/>
              <p:nvPr/>
            </p:nvSpPr>
            <p:spPr>
              <a:xfrm>
                <a:off x="832104" y="1480832"/>
                <a:ext cx="10533888" cy="4862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不在曲线上，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切线的斜率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(−4)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，所以所求切线方程为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AS.20_1#bf1ebed9e?vop=1&amp;pid=f7f348762&amp;color=0,0,0&amp;bbb=1">
                <a:extLst>
                  <a:ext uri="{FF2B5EF4-FFF2-40B4-BE49-F238E27FC236}">
                    <a16:creationId xmlns:a16="http://schemas.microsoft.com/office/drawing/2014/main" id="{D5B68D89-7F37-F5DC-F701-2B07470074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0832"/>
                <a:ext cx="10533888" cy="4862830"/>
              </a:xfrm>
              <a:prstGeom prst="rect">
                <a:avLst/>
              </a:prstGeom>
              <a:blipFill>
                <a:blip r:embed="rId2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339947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1_1#3861a2317?vop=1&amp;pid=f7f348762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1_1#3861a2317?vop=1&amp;pid=f7f34876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2_1#191aac79b?vop=1&amp;pid=3861a2317&amp;color=0,0,0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上任意一点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2_1#191aac79b?vop=1&amp;pid=3861a2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3_1#191aac79b?vop=1&amp;pid=3861a2317&amp;color=0,0,0&amp;bbb=1&amp;hb=1"/>
              <p:cNvSpPr/>
              <p:nvPr/>
            </p:nvSpPr>
            <p:spPr>
              <a:xfrm>
                <a:off x="832104" y="2290572"/>
                <a:ext cx="10533888" cy="1281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【解】由导数的几何意义可知曲线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上任意一点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，则由导数的定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)+3−(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上任意一点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3_1#191aac79b?vop=1&amp;pid=3861a231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281430"/>
              </a:xfrm>
              <a:prstGeom prst="rect">
                <a:avLst/>
              </a:prstGeom>
              <a:blipFill>
                <a:blip r:embed="rId5"/>
                <a:stretch>
                  <a:fillRect l="-1389" b="-1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4_1#7aac45d07?vop=1&amp;pid=3861a2317&amp;color=0,0,0&amp;bbb=1"/>
              <p:cNvSpPr/>
              <p:nvPr/>
            </p:nvSpPr>
            <p:spPr>
              <a:xfrm>
                <a:off x="832104" y="361416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4_1#7aac45d07?vop=1&amp;pid=3861a2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1416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5_1#7aac45d07?vop=1&amp;pid=3861a2317&amp;color=0,0,0&amp;bbb=1&amp;hb=1"/>
              <p:cNvSpPr/>
              <p:nvPr/>
            </p:nvSpPr>
            <p:spPr>
              <a:xfrm>
                <a:off x="832104" y="398748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，由（1）知，曲线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，所以所求切线方程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−0=2(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25_1#7aac45d07?vop=1&amp;pid=3861a231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87482"/>
                <a:ext cx="10533888" cy="773430"/>
              </a:xfrm>
              <a:prstGeom prst="rect">
                <a:avLst/>
              </a:prstGeom>
              <a:blipFill>
                <a:blip r:embed="rId7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6_1#a69716174?vop=1&amp;pid=f7f348762&amp;color=0,0,0&amp;bt=1&amp;bbb=1"/>
              <p:cNvSpPr/>
              <p:nvPr/>
            </p:nvSpPr>
            <p:spPr>
              <a:xfrm>
                <a:off x="832104" y="150876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6_1#a69716174?vop=1&amp;pid=f7f34876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7_1#07f0f9875?vop=1&amp;pid=a69716174&amp;color=0,0,0&amp;bbb=1"/>
              <p:cNvSpPr/>
              <p:nvPr/>
            </p:nvSpPr>
            <p:spPr>
              <a:xfrm>
                <a:off x="832104" y="191382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1）设割线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的大小关系，并说明理由；</a:t>
                </a:r>
                <a:endParaRPr lang="en-US" altLang="zh-CN" sz="1800" spc="-50" dirty="0"/>
              </a:p>
            </p:txBody>
          </p:sp>
        </mc:Choice>
        <mc:Fallback xmlns="">
          <p:sp>
            <p:nvSpPr>
              <p:cNvPr id="3" name="QO_7_BD.27_1#07f0f9875?vop=1&amp;pid=a6971617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3826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r="-3241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8_1#07f0f9875?vop=1&amp;pid=a69716174&amp;color=0,0,0&amp;bbb=1&amp;hb=1"/>
              <p:cNvSpPr/>
              <p:nvPr/>
            </p:nvSpPr>
            <p:spPr>
              <a:xfrm>
                <a:off x="832104" y="2287143"/>
                <a:ext cx="10533888" cy="1814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8_1#07f0f9875?vop=1&amp;pid=a6971617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7143"/>
                <a:ext cx="10533888" cy="1814830"/>
              </a:xfrm>
              <a:prstGeom prst="rect">
                <a:avLst/>
              </a:prstGeom>
              <a:blipFill>
                <a:blip r:embed="rId5"/>
                <a:stretch>
                  <a:fillRect l="-1389" b="-77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9_1#272900738?vop=1&amp;pid=a69716174&amp;color=0,0,0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处的切线与两坐标轴所围成的三角形的面积为2，求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9_1#272900738?vop=1&amp;pid=a6971617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30_1#272900738?vop=1&amp;pid=a69716174&amp;color=0,0,0&amp;bbb=1&amp;hb=1"/>
              <p:cNvSpPr/>
              <p:nvPr/>
            </p:nvSpPr>
            <p:spPr>
              <a:xfrm>
                <a:off x="832104" y="1875282"/>
                <a:ext cx="10533888" cy="1957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轴上的截距分别为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，所以切线与两坐标轴所围成的三角形的面积为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30_1#272900738?vop=1&amp;pid=a6971617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1957705"/>
              </a:xfrm>
              <a:prstGeom prst="rect">
                <a:avLst/>
              </a:prstGeom>
              <a:blipFill>
                <a:blip r:embed="rId4"/>
                <a:stretch>
                  <a:fillRect l="-1389" b="-4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31_1#a69716174?vop=1&amp;pid=f7f348762&amp;color=0,0,0&amp;bbb=1&amp;hb=1"/>
              <p:cNvSpPr/>
              <p:nvPr/>
            </p:nvSpPr>
            <p:spPr>
              <a:xfrm>
                <a:off x="832104" y="3818382"/>
                <a:ext cx="10533888" cy="1310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利用直线的斜率公式可求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利用导数的定义可求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比较可得结果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利用导数的定义可求点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处的切线的斜率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进而求得切线方程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求得其在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轴上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的截距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31_1#a69716174?vop=1&amp;pid=f7f34876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18382"/>
                <a:ext cx="10533888" cy="1310005"/>
              </a:xfrm>
              <a:prstGeom prst="rect">
                <a:avLst/>
              </a:prstGeom>
              <a:blipFill>
                <a:blip r:embed="rId5"/>
                <a:stretch>
                  <a:fillRect l="-1389" r="-868" b="-6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fda7793b.fixed?pid=f178db344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4fda7793b.fixed?pid=f178db344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导数的概念及其几何意义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c4667c2a.fixed?pid=4fda7793b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导数的概念+2.2导数的几何意义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_1#cae63e426?vop=1&amp;pid=f7818a7bf&amp;color=0,0,0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1_1#cae63e426?vop=1&amp;pid=f7818a7b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cae63e426.bracket?vop=1&amp;pid=f7818a7bf&amp;color=0,0,0&amp;vpa=1"/>
          <p:cNvSpPr/>
          <p:nvPr/>
        </p:nvSpPr>
        <p:spPr>
          <a:xfrm>
            <a:off x="3623088" y="173488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_2#cae63e426.choices?vop=1&amp;pid=f7818a7bf&amp;color=0,0,0&amp;bbb=1"/>
              <p:cNvSpPr/>
              <p:nvPr/>
            </p:nvSpPr>
            <p:spPr>
              <a:xfrm>
                <a:off x="832104" y="2035874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63647" algn="l"/>
                    <a:tab pos="5285994" algn="l"/>
                    <a:tab pos="8113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_2#cae63e426.choices?vop=1&amp;pid=f7818a7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_1#cae63e426?vop=1&amp;pid=f7818a7bf&amp;color=0,0,0&amp;bbb=1"/>
              <p:cNvSpPr/>
              <p:nvPr/>
            </p:nvSpPr>
            <p:spPr>
              <a:xfrm>
                <a:off x="832104" y="2572513"/>
                <a:ext cx="10533888" cy="1181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3_1#cae63e426?vop=1&amp;pid=f7818a7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2513"/>
                <a:ext cx="10533888" cy="1181100"/>
              </a:xfrm>
              <a:prstGeom prst="rect">
                <a:avLst/>
              </a:prstGeom>
              <a:blipFill>
                <a:blip r:embed="rId5"/>
                <a:stretch>
                  <a:fillRect l="-1389" b="-67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_1#2f0c3216e?vop=1&amp;pid=f7818a7bf&amp;color=0,0,0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定义线密度为单位长度的质量.某直柄鱼竿的总长度为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为鱼竿上一点到鱼竿末端的距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∈[0,6])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表示该点到鱼竿末端这一整段鱼竿的质量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，则该鱼竿在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处的线密度为(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4_1#2f0c3216e?vop=1&amp;pid=f7818a7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2f0c3216e.bracket?vop=1&amp;pid=f7818a7bf&amp;color=0,0,0&amp;vpa=2"/>
          <p:cNvSpPr/>
          <p:nvPr/>
        </p:nvSpPr>
        <p:spPr>
          <a:xfrm>
            <a:off x="3132169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4_2#2f0c3216e.choices?vop=1&amp;pid=f7818a7bf&amp;color=0,0,0&amp;bbb=1"/>
              <p:cNvSpPr/>
              <p:nvPr/>
            </p:nvSpPr>
            <p:spPr>
              <a:xfrm>
                <a:off x="832104" y="274656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01722" algn="l"/>
                    <a:tab pos="5305044" algn="l"/>
                    <a:tab pos="80210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4_2#2f0c3216e.choices?vop=1&amp;pid=f7818a7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656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6_1#2f0c3216e?vop=1&amp;pid=f7818a7bf&amp;color=0,0,0&amp;bbb=1&amp;hb=1"/>
              <p:cNvSpPr/>
              <p:nvPr/>
            </p:nvSpPr>
            <p:spPr>
              <a:xfrm>
                <a:off x="832104" y="3107182"/>
                <a:ext cx="10533888" cy="86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，所以鱼竿在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处的线密度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′(4)=8×4=32(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6_1#2f0c3216e?vop=1&amp;pid=f7818a7b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07182"/>
                <a:ext cx="10533888" cy="862330"/>
              </a:xfrm>
              <a:prstGeom prst="rect">
                <a:avLst/>
              </a:prstGeom>
              <a:blipFill>
                <a:blip r:embed="rId5"/>
                <a:stretch>
                  <a:fillRect l="-1389" b="-163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7_1#058ca5976?vop=1&amp;pid=f7818a7bf&amp;color=0,0,0&amp;bt=1&amp;bbb=1&amp;hb=1"/>
              <p:cNvSpPr/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上有一点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存在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说法中正确的有(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7_1#058ca5976?vop=1&amp;pid=f7818a7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blipFill>
                <a:blip r:embed="rId3"/>
                <a:stretch>
                  <a:fillRect l="-1389" r="-34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058ca5976.bracket?vop=1&amp;pid=f7818a7bf&amp;color=0,0,0&amp;vpa=3&amp;bbb=1"/>
          <p:cNvSpPr/>
          <p:nvPr/>
        </p:nvSpPr>
        <p:spPr>
          <a:xfrm>
            <a:off x="2615660" y="19145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7_2#058ca5976.choices?vop=1&amp;pid=f7818a7bf&amp;color=0,0,0&amp;bbb=1"/>
              <p:cNvSpPr/>
              <p:nvPr/>
            </p:nvSpPr>
            <p:spPr>
              <a:xfrm>
                <a:off x="832104" y="2279777"/>
                <a:ext cx="10533888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7_2#058ca5976.choices?vop=1&amp;pid=f7818a7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1879600"/>
              </a:xfrm>
              <a:prstGeom prst="rect">
                <a:avLst/>
              </a:prstGeom>
              <a:blipFill>
                <a:blip r:embed="rId4"/>
                <a:stretch>
                  <a:fillRect l="-1389" b="-29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9_1#058ca5976?vop=1&amp;pid=f7818a7bf&amp;color=0,0,0&amp;bbb=1"/>
              <p:cNvSpPr/>
              <p:nvPr/>
            </p:nvSpPr>
            <p:spPr>
              <a:xfrm>
                <a:off x="832104" y="4165092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【解析】对于A：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9_1#058ca5976?vop=1&amp;pid=f7818a7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5092"/>
                <a:ext cx="10533888" cy="1358900"/>
              </a:xfrm>
              <a:prstGeom prst="rect">
                <a:avLst/>
              </a:prstGeom>
              <a:blipFill>
                <a:blip r:embed="rId5"/>
                <a:stretch>
                  <a:fillRect l="-1389" b="-4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058ca5976?vop=1&amp;pid=f7818a7bf&amp;color=0,0,0&amp;bbb=1">
                <a:extLst>
                  <a:ext uri="{FF2B5EF4-FFF2-40B4-BE49-F238E27FC236}">
                    <a16:creationId xmlns:a16="http://schemas.microsoft.com/office/drawing/2014/main" id="{8B6DA97D-1065-CCBF-B3CC-CF0B9609C913}"/>
                  </a:ext>
                </a:extLst>
              </p:cNvPr>
              <p:cNvSpPr/>
              <p:nvPr/>
            </p:nvSpPr>
            <p:spPr>
              <a:xfrm>
                <a:off x="832104" y="1418203"/>
                <a:ext cx="10533888" cy="4559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C：由题可知，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C_6_AS.9_1#058ca5976?vop=1&amp;pid=f7818a7bf&amp;color=0,0,0&amp;bbb=1">
                <a:extLst>
                  <a:ext uri="{FF2B5EF4-FFF2-40B4-BE49-F238E27FC236}">
                    <a16:creationId xmlns:a16="http://schemas.microsoft.com/office/drawing/2014/main" id="{8B6DA97D-1065-CCBF-B3CC-CF0B9609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18203"/>
                <a:ext cx="10533888" cy="4559300"/>
              </a:xfrm>
              <a:prstGeom prst="rect">
                <a:avLst/>
              </a:prstGeom>
              <a:blipFill>
                <a:blip r:embed="rId2"/>
                <a:stretch>
                  <a:fillRect l="-1389" b="-20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315768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1#058ca5976?vop=1&amp;pid=f7818a7bf&amp;color=0,0,0&amp;bbb=1">
                <a:extLst>
                  <a:ext uri="{FF2B5EF4-FFF2-40B4-BE49-F238E27FC236}">
                    <a16:creationId xmlns:a16="http://schemas.microsoft.com/office/drawing/2014/main" id="{725C66F5-6FCF-C1B3-4231-8E8169FEF874}"/>
                  </a:ext>
                </a:extLst>
              </p:cNvPr>
              <p:cNvSpPr/>
              <p:nvPr/>
            </p:nvSpPr>
            <p:spPr>
              <a:xfrm>
                <a:off x="832104" y="1543464"/>
                <a:ext cx="10533888" cy="3453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C错误；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)=2×(−2)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ABD.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9_1#058ca5976?vop=1&amp;pid=f7818a7bf&amp;color=0,0,0&amp;bbb=1">
                <a:extLst>
                  <a:ext uri="{FF2B5EF4-FFF2-40B4-BE49-F238E27FC236}">
                    <a16:creationId xmlns:a16="http://schemas.microsoft.com/office/drawing/2014/main" id="{725C66F5-6FCF-C1B3-4231-8E8169FEF8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43464"/>
                <a:ext cx="10533888" cy="3453130"/>
              </a:xfrm>
              <a:prstGeom prst="rect">
                <a:avLst/>
              </a:prstGeom>
              <a:blipFill>
                <a:blip r:embed="rId2"/>
                <a:stretch>
                  <a:fillRect l="-1389" b="-40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8918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EX.10_1#058ca5976?vop=1&amp;pid=f7818a7bf&amp;color=0,0,0&amp;bt=1&amp;bbb=1&amp;hb=1"/>
              <p:cNvSpPr/>
              <p:nvPr/>
            </p:nvSpPr>
            <p:spPr>
              <a:xfrm>
                <a:off x="832104" y="1508760"/>
                <a:ext cx="10533888" cy="4326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导数定义解决导数概念的变式问题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一定要从本质上理解变化量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否则容易出错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一题多解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的变化量为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通过变形得到原式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结合导数定义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EX.10_1#058ca5976?vop=1&amp;pid=f7818a7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326255"/>
              </a:xfrm>
              <a:prstGeom prst="rect">
                <a:avLst/>
              </a:prstGeom>
              <a:blipFill>
                <a:blip r:embed="rId3"/>
                <a:stretch>
                  <a:fillRect l="-1389" r="-868" b="-3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477</Words>
  <Application>Microsoft Office PowerPoint</Application>
  <PresentationFormat>宽屏</PresentationFormat>
  <Paragraphs>121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 (正文)</vt:lpstr>
      <vt:lpstr>DengXian</vt:lpstr>
      <vt:lpstr>DengXian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2025-10-22T02:38:13Z</dcterms:created>
  <dcterms:modified xsi:type="dcterms:W3CDTF">2025-10-22T08:12:36Z</dcterms:modified>
  <cp:category/>
  <cp:contentStatus/>
</cp:coreProperties>
</file>